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handoutMasterIdLst>
    <p:handoutMasterId r:id="rId14"/>
  </p:handoutMasterIdLst>
  <p:sldIdLst>
    <p:sldId id="256" r:id="rId2"/>
    <p:sldId id="282" r:id="rId3"/>
    <p:sldId id="285" r:id="rId4"/>
    <p:sldId id="286" r:id="rId5"/>
    <p:sldId id="291" r:id="rId6"/>
    <p:sldId id="290" r:id="rId7"/>
    <p:sldId id="288" r:id="rId8"/>
    <p:sldId id="261" r:id="rId9"/>
    <p:sldId id="287" r:id="rId10"/>
    <p:sldId id="274" r:id="rId11"/>
    <p:sldId id="277" r:id="rId12"/>
    <p:sldId id="278" r:id="rId13"/>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5" autoAdjust="0"/>
    <p:restoredTop sz="94660"/>
  </p:normalViewPr>
  <p:slideViewPr>
    <p:cSldViewPr snapToGrid="0">
      <p:cViewPr varScale="1">
        <p:scale>
          <a:sx n="50" d="100"/>
          <a:sy n="50" d="100"/>
        </p:scale>
        <p:origin x="-96" y="-145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050" cy="469900"/>
          </a:xfrm>
          <a:prstGeom prst="rect">
            <a:avLst/>
          </a:prstGeom>
        </p:spPr>
        <p:txBody>
          <a:bodyPr vert="horz" lIns="91422" tIns="45710" rIns="91422" bIns="45710" rtlCol="0"/>
          <a:lstStyle>
            <a:lvl1pPr algn="l">
              <a:defRPr sz="1200"/>
            </a:lvl1pPr>
          </a:lstStyle>
          <a:p>
            <a:endParaRPr lang="en-US"/>
          </a:p>
        </p:txBody>
      </p:sp>
      <p:sp>
        <p:nvSpPr>
          <p:cNvPr id="3" name="Date Placeholder 2"/>
          <p:cNvSpPr>
            <a:spLocks noGrp="1"/>
          </p:cNvSpPr>
          <p:nvPr>
            <p:ph type="dt" sz="quarter" idx="1"/>
          </p:nvPr>
        </p:nvSpPr>
        <p:spPr>
          <a:xfrm>
            <a:off x="4008439" y="1"/>
            <a:ext cx="3067050" cy="469900"/>
          </a:xfrm>
          <a:prstGeom prst="rect">
            <a:avLst/>
          </a:prstGeom>
        </p:spPr>
        <p:txBody>
          <a:bodyPr vert="horz" lIns="91422" tIns="45710" rIns="91422" bIns="45710" rtlCol="0"/>
          <a:lstStyle>
            <a:lvl1pPr algn="r">
              <a:defRPr sz="1200"/>
            </a:lvl1pPr>
          </a:lstStyle>
          <a:p>
            <a:fld id="{5BD5FB2A-2A01-436D-AB9C-5823FE94553D}" type="datetimeFigureOut">
              <a:rPr lang="en-US" smtClean="0"/>
              <a:pPr/>
              <a:t>4/21/2016</a:t>
            </a:fld>
            <a:endParaRPr lang="en-US"/>
          </a:p>
        </p:txBody>
      </p:sp>
      <p:sp>
        <p:nvSpPr>
          <p:cNvPr id="4" name="Footer Placeholder 3"/>
          <p:cNvSpPr>
            <a:spLocks noGrp="1"/>
          </p:cNvSpPr>
          <p:nvPr>
            <p:ph type="ftr" sz="quarter" idx="2"/>
          </p:nvPr>
        </p:nvSpPr>
        <p:spPr>
          <a:xfrm>
            <a:off x="1" y="8893175"/>
            <a:ext cx="3067050" cy="469900"/>
          </a:xfrm>
          <a:prstGeom prst="rect">
            <a:avLst/>
          </a:prstGeom>
        </p:spPr>
        <p:txBody>
          <a:bodyPr vert="horz" lIns="91422" tIns="45710" rIns="91422" bIns="45710" rtlCol="0" anchor="b"/>
          <a:lstStyle>
            <a:lvl1pPr algn="l">
              <a:defRPr sz="1200"/>
            </a:lvl1pPr>
          </a:lstStyle>
          <a:p>
            <a:endParaRPr lang="en-US"/>
          </a:p>
        </p:txBody>
      </p:sp>
      <p:sp>
        <p:nvSpPr>
          <p:cNvPr id="5" name="Slide Number Placeholder 4"/>
          <p:cNvSpPr>
            <a:spLocks noGrp="1"/>
          </p:cNvSpPr>
          <p:nvPr>
            <p:ph type="sldNum" sz="quarter" idx="3"/>
          </p:nvPr>
        </p:nvSpPr>
        <p:spPr>
          <a:xfrm>
            <a:off x="4008439" y="8893175"/>
            <a:ext cx="3067050" cy="469900"/>
          </a:xfrm>
          <a:prstGeom prst="rect">
            <a:avLst/>
          </a:prstGeom>
        </p:spPr>
        <p:txBody>
          <a:bodyPr vert="horz" lIns="91422" tIns="45710" rIns="91422" bIns="45710" rtlCol="0" anchor="b"/>
          <a:lstStyle>
            <a:lvl1pPr algn="r">
              <a:defRPr sz="1200"/>
            </a:lvl1pPr>
          </a:lstStyle>
          <a:p>
            <a:fld id="{E4F47BC1-9498-4BCF-9941-31812C22C76A}" type="slidenum">
              <a:rPr lang="en-US" smtClean="0"/>
              <a:pPr/>
              <a:t>‹#›</a:t>
            </a:fld>
            <a:endParaRPr lang="en-US"/>
          </a:p>
        </p:txBody>
      </p:sp>
    </p:spTree>
    <p:extLst>
      <p:ext uri="{BB962C8B-B14F-4D97-AF65-F5344CB8AC3E}">
        <p14:creationId xmlns:p14="http://schemas.microsoft.com/office/powerpoint/2010/main" xmlns="" val="6429313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CC9B27-54F0-4E5E-AC28-CF4B7FBB5BB2}" type="datetimeFigureOut">
              <a:rPr lang="en-US" smtClean="0"/>
              <a:pPr/>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F2B47-7D4E-4749-BC39-51CC101CAE10}" type="slidenum">
              <a:rPr lang="en-US" smtClean="0"/>
              <a:pPr/>
              <a:t>‹#›</a:t>
            </a:fld>
            <a:endParaRPr lang="en-US"/>
          </a:p>
        </p:txBody>
      </p:sp>
    </p:spTree>
    <p:extLst>
      <p:ext uri="{BB962C8B-B14F-4D97-AF65-F5344CB8AC3E}">
        <p14:creationId xmlns:p14="http://schemas.microsoft.com/office/powerpoint/2010/main" xmlns="" val="19048799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CC9B27-54F0-4E5E-AC28-CF4B7FBB5BB2}" type="datetimeFigureOut">
              <a:rPr lang="en-US" smtClean="0"/>
              <a:pPr/>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F2B47-7D4E-4749-BC39-51CC101CAE10}" type="slidenum">
              <a:rPr lang="en-US" smtClean="0"/>
              <a:pPr/>
              <a:t>‹#›</a:t>
            </a:fld>
            <a:endParaRPr lang="en-US"/>
          </a:p>
        </p:txBody>
      </p:sp>
    </p:spTree>
    <p:extLst>
      <p:ext uri="{BB962C8B-B14F-4D97-AF65-F5344CB8AC3E}">
        <p14:creationId xmlns:p14="http://schemas.microsoft.com/office/powerpoint/2010/main" xmlns="" val="7547811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CC9B27-54F0-4E5E-AC28-CF4B7FBB5BB2}" type="datetimeFigureOut">
              <a:rPr lang="en-US" smtClean="0"/>
              <a:pPr/>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F2B47-7D4E-4749-BC39-51CC101CAE10}" type="slidenum">
              <a:rPr lang="en-US" smtClean="0"/>
              <a:pPr/>
              <a:t>‹#›</a:t>
            </a:fld>
            <a:endParaRPr lang="en-US"/>
          </a:p>
        </p:txBody>
      </p:sp>
    </p:spTree>
    <p:extLst>
      <p:ext uri="{BB962C8B-B14F-4D97-AF65-F5344CB8AC3E}">
        <p14:creationId xmlns:p14="http://schemas.microsoft.com/office/powerpoint/2010/main" xmlns="" val="7568186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CC9B27-54F0-4E5E-AC28-CF4B7FBB5BB2}" type="datetimeFigureOut">
              <a:rPr lang="en-US" smtClean="0"/>
              <a:pPr/>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F2B47-7D4E-4749-BC39-51CC101CAE10}" type="slidenum">
              <a:rPr lang="en-US" smtClean="0"/>
              <a:pPr/>
              <a:t>‹#›</a:t>
            </a:fld>
            <a:endParaRPr lang="en-US"/>
          </a:p>
        </p:txBody>
      </p:sp>
    </p:spTree>
    <p:extLst>
      <p:ext uri="{BB962C8B-B14F-4D97-AF65-F5344CB8AC3E}">
        <p14:creationId xmlns:p14="http://schemas.microsoft.com/office/powerpoint/2010/main" xmlns="" val="23455535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CC9B27-54F0-4E5E-AC28-CF4B7FBB5BB2}" type="datetimeFigureOut">
              <a:rPr lang="en-US" smtClean="0"/>
              <a:pPr/>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F2B47-7D4E-4749-BC39-51CC101CAE10}" type="slidenum">
              <a:rPr lang="en-US" smtClean="0"/>
              <a:pPr/>
              <a:t>‹#›</a:t>
            </a:fld>
            <a:endParaRPr lang="en-US"/>
          </a:p>
        </p:txBody>
      </p:sp>
    </p:spTree>
    <p:extLst>
      <p:ext uri="{BB962C8B-B14F-4D97-AF65-F5344CB8AC3E}">
        <p14:creationId xmlns:p14="http://schemas.microsoft.com/office/powerpoint/2010/main" xmlns="" val="1249655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C9B27-54F0-4E5E-AC28-CF4B7FBB5BB2}" type="datetimeFigureOut">
              <a:rPr lang="en-US" smtClean="0"/>
              <a:pPr/>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F2B47-7D4E-4749-BC39-51CC101CAE10}" type="slidenum">
              <a:rPr lang="en-US" smtClean="0"/>
              <a:pPr/>
              <a:t>‹#›</a:t>
            </a:fld>
            <a:endParaRPr lang="en-US"/>
          </a:p>
        </p:txBody>
      </p:sp>
    </p:spTree>
    <p:extLst>
      <p:ext uri="{BB962C8B-B14F-4D97-AF65-F5344CB8AC3E}">
        <p14:creationId xmlns:p14="http://schemas.microsoft.com/office/powerpoint/2010/main" xmlns="" val="42438629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CC9B27-54F0-4E5E-AC28-CF4B7FBB5BB2}" type="datetimeFigureOut">
              <a:rPr lang="en-US" smtClean="0"/>
              <a:pPr/>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F2B47-7D4E-4749-BC39-51CC101CAE10}" type="slidenum">
              <a:rPr lang="en-US" smtClean="0"/>
              <a:pPr/>
              <a:t>‹#›</a:t>
            </a:fld>
            <a:endParaRPr lang="en-US"/>
          </a:p>
        </p:txBody>
      </p:sp>
    </p:spTree>
    <p:extLst>
      <p:ext uri="{BB962C8B-B14F-4D97-AF65-F5344CB8AC3E}">
        <p14:creationId xmlns:p14="http://schemas.microsoft.com/office/powerpoint/2010/main" xmlns="" val="29053251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CC9B27-54F0-4E5E-AC28-CF4B7FBB5BB2}" type="datetimeFigureOut">
              <a:rPr lang="en-US" smtClean="0"/>
              <a:pPr/>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F2B47-7D4E-4749-BC39-51CC101CAE10}" type="slidenum">
              <a:rPr lang="en-US" smtClean="0"/>
              <a:pPr/>
              <a:t>‹#›</a:t>
            </a:fld>
            <a:endParaRPr lang="en-US"/>
          </a:p>
        </p:txBody>
      </p:sp>
    </p:spTree>
    <p:extLst>
      <p:ext uri="{BB962C8B-B14F-4D97-AF65-F5344CB8AC3E}">
        <p14:creationId xmlns:p14="http://schemas.microsoft.com/office/powerpoint/2010/main" xmlns="" val="35552820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C9B27-54F0-4E5E-AC28-CF4B7FBB5BB2}" type="datetimeFigureOut">
              <a:rPr lang="en-US" smtClean="0"/>
              <a:pPr/>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F2B47-7D4E-4749-BC39-51CC101CAE10}" type="slidenum">
              <a:rPr lang="en-US" smtClean="0"/>
              <a:pPr/>
              <a:t>‹#›</a:t>
            </a:fld>
            <a:endParaRPr lang="en-US"/>
          </a:p>
        </p:txBody>
      </p:sp>
    </p:spTree>
    <p:extLst>
      <p:ext uri="{BB962C8B-B14F-4D97-AF65-F5344CB8AC3E}">
        <p14:creationId xmlns:p14="http://schemas.microsoft.com/office/powerpoint/2010/main" xmlns="" val="19696689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CC9B27-54F0-4E5E-AC28-CF4B7FBB5BB2}" type="datetimeFigureOut">
              <a:rPr lang="en-US" smtClean="0"/>
              <a:pPr/>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F2B47-7D4E-4749-BC39-51CC101CAE10}" type="slidenum">
              <a:rPr lang="en-US" smtClean="0"/>
              <a:pPr/>
              <a:t>‹#›</a:t>
            </a:fld>
            <a:endParaRPr lang="en-US"/>
          </a:p>
        </p:txBody>
      </p:sp>
    </p:spTree>
    <p:extLst>
      <p:ext uri="{BB962C8B-B14F-4D97-AF65-F5344CB8AC3E}">
        <p14:creationId xmlns:p14="http://schemas.microsoft.com/office/powerpoint/2010/main" xmlns="" val="27085057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CC9B27-54F0-4E5E-AC28-CF4B7FBB5BB2}" type="datetimeFigureOut">
              <a:rPr lang="en-US" smtClean="0"/>
              <a:pPr/>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F2B47-7D4E-4749-BC39-51CC101CAE10}" type="slidenum">
              <a:rPr lang="en-US" smtClean="0"/>
              <a:pPr/>
              <a:t>‹#›</a:t>
            </a:fld>
            <a:endParaRPr lang="en-US"/>
          </a:p>
        </p:txBody>
      </p:sp>
    </p:spTree>
    <p:extLst>
      <p:ext uri="{BB962C8B-B14F-4D97-AF65-F5344CB8AC3E}">
        <p14:creationId xmlns:p14="http://schemas.microsoft.com/office/powerpoint/2010/main" xmlns="" val="28031424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C9B27-54F0-4E5E-AC28-CF4B7FBB5BB2}" type="datetimeFigureOut">
              <a:rPr lang="en-US" smtClean="0"/>
              <a:pPr/>
              <a:t>4/21/2016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2B47-7D4E-4749-BC39-51CC101CAE10}" type="slidenum">
              <a:rPr lang="en-US" smtClean="0"/>
              <a:pPr/>
              <a:t>‹#›</a:t>
            </a:fld>
            <a:endParaRPr lang="en-US"/>
          </a:p>
        </p:txBody>
      </p:sp>
    </p:spTree>
    <p:extLst>
      <p:ext uri="{BB962C8B-B14F-4D97-AF65-F5344CB8AC3E}">
        <p14:creationId xmlns:p14="http://schemas.microsoft.com/office/powerpoint/2010/main" xmlns="" val="2735836043"/>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3.png"/><Relationship Id="rId5" Type="http://schemas.microsoft.com/office/2007/relationships/media" Target="../media/media1.mp3"/><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media" Target="../media/media9.mp3"/><Relationship Id="rId2" Type="http://schemas.openxmlformats.org/officeDocument/2006/relationships/slideLayout" Target="../slideLayouts/slideLayout2.xml"/><Relationship Id="rId1" Type="http://schemas.openxmlformats.org/officeDocument/2006/relationships/audio" Target="../media/media9.mp3"/><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media" Target="../media/media10.mp3"/><Relationship Id="rId2" Type="http://schemas.openxmlformats.org/officeDocument/2006/relationships/slideLayout" Target="../slideLayouts/slideLayout2.xml"/><Relationship Id="rId1" Type="http://schemas.openxmlformats.org/officeDocument/2006/relationships/audio" Target="../media/media10.mp3"/><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hyperlink" Target="http://www.ntia.doc.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audio" Target="../media/media2.mp3"/><Relationship Id="rId5" Type="http://schemas.openxmlformats.org/officeDocument/2006/relationships/image" Target="../media/image7.png"/><Relationship Id="rId4" Type="http://schemas.microsoft.com/office/2007/relationships/media" Target="../media/media2.mp3"/></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audio" Target="../media/media3.mp3"/><Relationship Id="rId5" Type="http://schemas.openxmlformats.org/officeDocument/2006/relationships/image" Target="../media/image3.png"/><Relationship Id="rId4" Type="http://schemas.microsoft.com/office/2007/relationships/media" Target="../media/media3.mp3"/></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microsoft.com/office/2007/relationships/media" Target="../media/media4.mp3"/><Relationship Id="rId2" Type="http://schemas.openxmlformats.org/officeDocument/2006/relationships/audio" Target="../media/media4.mp3"/><Relationship Id="rId1" Type="http://schemas.openxmlformats.org/officeDocument/2006/relationships/vmlDrawing" Target="../drawings/vmlDrawing1.vml"/><Relationship Id="rId6" Type="http://schemas.openxmlformats.org/officeDocument/2006/relationships/package" Target="../embeddings/Microsoft_Office_Excel_2007_Workbook1.xlsx"/><Relationship Id="rId5" Type="http://schemas.openxmlformats.org/officeDocument/2006/relationships/hyperlink" Target="file:///C:\Users\Pamela\Desktop\Assignment%20final%20folder\Collaborative%20Assignment%203%20Spreadsheet%20Format-3.xlsx" TargetMode="Externa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microsoft.com/office/2007/relationships/media" Target="../media/media5.mp3"/><Relationship Id="rId2" Type="http://schemas.openxmlformats.org/officeDocument/2006/relationships/slideLayout" Target="../slideLayouts/slideLayout5.xml"/><Relationship Id="rId1" Type="http://schemas.openxmlformats.org/officeDocument/2006/relationships/audio" Target="../media/media5.mp3"/><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media" Target="../media/media6.mp3"/><Relationship Id="rId2" Type="http://schemas.openxmlformats.org/officeDocument/2006/relationships/slideLayout" Target="../slideLayouts/slideLayout5.xml"/><Relationship Id="rId1" Type="http://schemas.openxmlformats.org/officeDocument/2006/relationships/audio" Target="../media/media6.mp3"/><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media" Target="../media/media7.mp3"/><Relationship Id="rId2" Type="http://schemas.openxmlformats.org/officeDocument/2006/relationships/slideLayout" Target="../slideLayouts/slideLayout2.xml"/><Relationship Id="rId1" Type="http://schemas.openxmlformats.org/officeDocument/2006/relationships/audio" Target="../media/media7.mp3"/><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audio" Target="../media/media8.mp3"/><Relationship Id="rId6" Type="http://schemas.openxmlformats.org/officeDocument/2006/relationships/image" Target="../media/image3.png"/><Relationship Id="rId5" Type="http://schemas.microsoft.com/office/2007/relationships/media" Target="../media/media8.mp3"/><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1999" cy="1799769"/>
          </a:xfrm>
        </p:spPr>
        <p:txBody>
          <a:bodyPr>
            <a:normAutofit/>
          </a:bodyPr>
          <a:lstStyle/>
          <a:p>
            <a:r>
              <a:rPr lang="en-US" sz="2800" dirty="0"/>
              <a:t>Women Networking with Children Youth Empowerment Services, </a:t>
            </a:r>
            <a:r>
              <a:rPr lang="en-US" sz="2800" dirty="0" err="1"/>
              <a:t>Inc</a:t>
            </a:r>
            <a:r>
              <a:rPr lang="en-US" sz="2800" dirty="0"/>
              <a:t/>
            </a:r>
            <a:br>
              <a:rPr lang="en-US" sz="2800" dirty="0"/>
            </a:br>
            <a:r>
              <a:rPr lang="en-US" sz="2800" dirty="0"/>
              <a:t/>
            </a:r>
            <a:br>
              <a:rPr lang="en-US" sz="2800" dirty="0"/>
            </a:br>
            <a:r>
              <a:rPr lang="en-US" sz="2800" dirty="0"/>
              <a:t>Proposal</a:t>
            </a:r>
            <a:r>
              <a:rPr lang="en-US" sz="2400" dirty="0"/>
              <a:t/>
            </a:r>
            <a:br>
              <a:rPr lang="en-US" sz="2400" dirty="0"/>
            </a:br>
            <a:endParaRPr lang="en-US" sz="2400" dirty="0"/>
          </a:p>
        </p:txBody>
      </p:sp>
      <p:sp>
        <p:nvSpPr>
          <p:cNvPr id="3" name="Subtitle 2"/>
          <p:cNvSpPr>
            <a:spLocks noGrp="1"/>
          </p:cNvSpPr>
          <p:nvPr>
            <p:ph type="subTitle" idx="1"/>
          </p:nvPr>
        </p:nvSpPr>
        <p:spPr>
          <a:xfrm>
            <a:off x="217714" y="1799770"/>
            <a:ext cx="11974285" cy="4891315"/>
          </a:xfrm>
        </p:spPr>
        <p:txBody>
          <a:bodyPr>
            <a:normAutofit/>
          </a:bodyPr>
          <a:lstStyle/>
          <a:p>
            <a:r>
              <a:rPr lang="en-US" dirty="0"/>
              <a:t>OMDE 606, Section 9040</a:t>
            </a:r>
            <a:br>
              <a:rPr lang="en-US" dirty="0"/>
            </a:br>
            <a:r>
              <a:rPr lang="en-US" dirty="0"/>
              <a:t>April 20, 2016</a:t>
            </a:r>
            <a:br>
              <a:rPr lang="en-US" dirty="0"/>
            </a:br>
            <a:r>
              <a:rPr lang="en-US" dirty="0"/>
              <a:t>Group 2: Collaborative Assignment 3</a:t>
            </a:r>
          </a:p>
          <a:p>
            <a:r>
              <a:rPr lang="en-US" b="1" dirty="0"/>
              <a:t>Group Members</a:t>
            </a:r>
            <a:r>
              <a:rPr lang="en-US" dirty="0"/>
              <a:t/>
            </a:r>
            <a:br>
              <a:rPr lang="en-US" dirty="0"/>
            </a:br>
            <a:r>
              <a:rPr lang="en-US" dirty="0"/>
              <a:t>Crystal Chew</a:t>
            </a:r>
          </a:p>
          <a:p>
            <a:r>
              <a:rPr lang="en-US" dirty="0"/>
              <a:t>Julia Da Silva-</a:t>
            </a:r>
            <a:r>
              <a:rPr lang="en-US" dirty="0" err="1"/>
              <a:t>Beharry</a:t>
            </a:r>
            <a:endParaRPr lang="en-US" dirty="0"/>
          </a:p>
          <a:p>
            <a:r>
              <a:rPr lang="en-US" dirty="0"/>
              <a:t>Debra Farmer</a:t>
            </a:r>
          </a:p>
          <a:p>
            <a:r>
              <a:rPr lang="en-US" dirty="0"/>
              <a:t>Pamela </a:t>
            </a:r>
            <a:r>
              <a:rPr lang="en-US" dirty="0" err="1"/>
              <a:t>Hayer</a:t>
            </a:r>
            <a:r>
              <a:rPr lang="en-US" dirty="0"/>
              <a:t>-Duncan</a:t>
            </a:r>
          </a:p>
          <a:p>
            <a:endParaRPr lang="en-US" dirty="0"/>
          </a:p>
          <a:p>
            <a:endParaRPr lang="en-US" dirty="0"/>
          </a:p>
        </p:txBody>
      </p:sp>
      <p:pic>
        <p:nvPicPr>
          <p:cNvPr id="4" name="Picture 3" descr="childrens-parachute-game-and-play-mat"/>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7715" y="1097222"/>
            <a:ext cx="3554186" cy="2931884"/>
          </a:xfrm>
          <a:prstGeom prst="rect">
            <a:avLst/>
          </a:prstGeom>
        </p:spPr>
      </p:pic>
      <p:pic>
        <p:nvPicPr>
          <p:cNvPr id="6" name="Picture 5" descr="Internationalize"/>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01260" y="3326557"/>
            <a:ext cx="3526970" cy="3258461"/>
          </a:xfrm>
          <a:prstGeom prst="rect">
            <a:avLst/>
          </a:prstGeom>
        </p:spPr>
      </p:pic>
      <p:pic>
        <p:nvPicPr>
          <p:cNvPr id="5" name="Slide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2563202" y="6097655"/>
            <a:ext cx="487363" cy="487363"/>
          </a:xfrm>
          <a:prstGeom prst="rect">
            <a:avLst/>
          </a:prstGeom>
        </p:spPr>
      </p:pic>
    </p:spTree>
    <p:extLst>
      <p:ext uri="{BB962C8B-B14F-4D97-AF65-F5344CB8AC3E}">
        <p14:creationId xmlns:p14="http://schemas.microsoft.com/office/powerpoint/2010/main" xmlns="" val="16645186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16000"/>
          </a:xfrm>
        </p:spPr>
        <p:txBody>
          <a:bodyPr>
            <a:normAutofit/>
          </a:bodyPr>
          <a:lstStyle/>
          <a:p>
            <a:pPr algn="ctr"/>
            <a:r>
              <a:rPr lang="en-US" sz="3200" b="1" dirty="0"/>
              <a:t>Novelty of Web Based Learning</a:t>
            </a:r>
          </a:p>
        </p:txBody>
      </p:sp>
      <p:sp>
        <p:nvSpPr>
          <p:cNvPr id="3" name="Content Placeholder 2"/>
          <p:cNvSpPr>
            <a:spLocks noGrp="1"/>
          </p:cNvSpPr>
          <p:nvPr>
            <p:ph idx="1"/>
          </p:nvPr>
        </p:nvSpPr>
        <p:spPr>
          <a:xfrm>
            <a:off x="0" y="899886"/>
            <a:ext cx="12192000" cy="5958114"/>
          </a:xfrm>
        </p:spPr>
        <p:txBody>
          <a:bodyPr/>
          <a:lstStyle/>
          <a:p>
            <a:pPr marL="0" indent="0">
              <a:buNone/>
            </a:pPr>
            <a:r>
              <a:rPr lang="en-US" dirty="0"/>
              <a:t>The novelty of web based e-Learning is relatively new.  The range of technologies as well as the media choice for this course are all established as effective and are widespread in industry and education. </a:t>
            </a:r>
          </a:p>
          <a:p>
            <a:endParaRPr lang="en-US" dirty="0"/>
          </a:p>
          <a:p>
            <a:pPr marL="0" indent="0" algn="ctr">
              <a:buNone/>
            </a:pPr>
            <a:r>
              <a:rPr lang="en-US" sz="3200" dirty="0"/>
              <a:t>Speed of Updating e-Learning</a:t>
            </a:r>
          </a:p>
          <a:p>
            <a:pPr marL="0" indent="0" algn="ctr">
              <a:buNone/>
            </a:pPr>
            <a:r>
              <a:rPr lang="en-US" sz="3200" dirty="0"/>
              <a:t>Digital Literacy courses can be completed in a short time frame</a:t>
            </a:r>
          </a:p>
          <a:p>
            <a:pPr marL="0" indent="0" algn="ctr">
              <a:buNone/>
            </a:pPr>
            <a:r>
              <a:rPr lang="en-US" sz="3200" dirty="0"/>
              <a:t>Speed is dependent on the implementation and updating an online distributed e-learning course with technological, course design and software additions </a:t>
            </a:r>
          </a:p>
          <a:p>
            <a:endParaRPr lang="en-US" dirty="0"/>
          </a:p>
        </p:txBody>
      </p:sp>
      <p:pic>
        <p:nvPicPr>
          <p:cNvPr id="4" name="NoveltySlide">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2300605" y="5318125"/>
            <a:ext cx="487363" cy="487363"/>
          </a:xfrm>
          <a:prstGeom prst="rect">
            <a:avLst/>
          </a:prstGeom>
        </p:spPr>
      </p:pic>
    </p:spTree>
    <p:extLst>
      <p:ext uri="{BB962C8B-B14F-4D97-AF65-F5344CB8AC3E}">
        <p14:creationId xmlns:p14="http://schemas.microsoft.com/office/powerpoint/2010/main" xmlns="" val="11195334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7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95399"/>
          </a:xfrm>
        </p:spPr>
        <p:txBody>
          <a:bodyPr/>
          <a:lstStyle/>
          <a:p>
            <a:pPr algn="ctr"/>
            <a:r>
              <a:rPr lang="en-US" dirty="0"/>
              <a:t>Conclusion</a:t>
            </a:r>
          </a:p>
        </p:txBody>
      </p:sp>
      <p:sp>
        <p:nvSpPr>
          <p:cNvPr id="3" name="Content Placeholder 2"/>
          <p:cNvSpPr>
            <a:spLocks noGrp="1"/>
          </p:cNvSpPr>
          <p:nvPr>
            <p:ph idx="1"/>
          </p:nvPr>
        </p:nvSpPr>
        <p:spPr>
          <a:xfrm>
            <a:off x="-1" y="1051560"/>
            <a:ext cx="12192001" cy="5806439"/>
          </a:xfrm>
        </p:spPr>
        <p:txBody>
          <a:bodyPr/>
          <a:lstStyle/>
          <a:p>
            <a:pPr>
              <a:buFont typeface="Wingdings" panose="05000000000000000000" pitchFamily="2" charset="2"/>
              <a:buChar char="§"/>
            </a:pPr>
            <a:r>
              <a:rPr lang="en-US" dirty="0"/>
              <a:t>Course promotes the development of education among diverse individuals</a:t>
            </a:r>
          </a:p>
          <a:p>
            <a:pPr>
              <a:buFont typeface="Wingdings" panose="05000000000000000000" pitchFamily="2" charset="2"/>
              <a:buChar char="§"/>
            </a:pPr>
            <a:endParaRPr lang="en-US" dirty="0"/>
          </a:p>
          <a:p>
            <a:pPr>
              <a:buFont typeface="Wingdings" panose="05000000000000000000" pitchFamily="2" charset="2"/>
              <a:buChar char="§"/>
            </a:pPr>
            <a:r>
              <a:rPr lang="en-US" dirty="0"/>
              <a:t>Inclusive to Low income women, early learners, and Youth</a:t>
            </a:r>
          </a:p>
          <a:p>
            <a:pPr>
              <a:buFont typeface="Wingdings" panose="05000000000000000000" pitchFamily="2" charset="2"/>
              <a:buChar char="§"/>
            </a:pPr>
            <a:endParaRPr lang="en-US" dirty="0"/>
          </a:p>
          <a:p>
            <a:pPr>
              <a:buFont typeface="Wingdings" panose="05000000000000000000" pitchFamily="2" charset="2"/>
              <a:buChar char="§"/>
            </a:pPr>
            <a:r>
              <a:rPr lang="en-US" dirty="0"/>
              <a:t>Assist learners in developing digital literacy skills</a:t>
            </a:r>
          </a:p>
          <a:p>
            <a:pPr>
              <a:buFont typeface="Wingdings" panose="05000000000000000000" pitchFamily="2" charset="2"/>
              <a:buChar char="§"/>
            </a:pPr>
            <a:endParaRPr lang="en-US" dirty="0"/>
          </a:p>
          <a:p>
            <a:pPr>
              <a:buFont typeface="Wingdings" panose="05000000000000000000" pitchFamily="2" charset="2"/>
              <a:buChar char="§"/>
            </a:pPr>
            <a:r>
              <a:rPr lang="en-US" dirty="0"/>
              <a:t>Promotes success in the workplace</a:t>
            </a:r>
          </a:p>
          <a:p>
            <a:pPr>
              <a:buFont typeface="Wingdings" panose="05000000000000000000" pitchFamily="2" charset="2"/>
              <a:buChar char="§"/>
            </a:pPr>
            <a:endParaRPr lang="en-US" dirty="0"/>
          </a:p>
          <a:p>
            <a:pPr>
              <a:buFont typeface="Wingdings" panose="05000000000000000000" pitchFamily="2" charset="2"/>
              <a:buChar char="§"/>
            </a:pPr>
            <a:r>
              <a:rPr lang="en-US" dirty="0"/>
              <a:t>Ideal for 21</a:t>
            </a:r>
            <a:r>
              <a:rPr lang="en-US" baseline="30000" dirty="0"/>
              <a:t>st</a:t>
            </a:r>
            <a:r>
              <a:rPr lang="en-US" dirty="0"/>
              <a:t> Century Learning and Innovation</a:t>
            </a:r>
          </a:p>
          <a:p>
            <a:pPr marL="0" indent="0">
              <a:buNone/>
            </a:pPr>
            <a:endParaRPr lang="en-US" dirty="0"/>
          </a:p>
        </p:txBody>
      </p:sp>
      <p:pic>
        <p:nvPicPr>
          <p:cNvPr id="4" name="Conclusion">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rot="21447723">
            <a:off x="4286495" y="6115294"/>
            <a:ext cx="487363" cy="487363"/>
          </a:xfrm>
          <a:prstGeom prst="rect">
            <a:avLst/>
          </a:prstGeom>
        </p:spPr>
      </p:pic>
    </p:spTree>
    <p:extLst>
      <p:ext uri="{BB962C8B-B14F-4D97-AF65-F5344CB8AC3E}">
        <p14:creationId xmlns:p14="http://schemas.microsoft.com/office/powerpoint/2010/main" xmlns="" val="42529664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8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83772"/>
          </a:xfrm>
        </p:spPr>
        <p:txBody>
          <a:bodyPr>
            <a:normAutofit/>
          </a:bodyPr>
          <a:lstStyle/>
          <a:p>
            <a:pPr algn="ctr"/>
            <a:r>
              <a:rPr lang="en-US" dirty="0"/>
              <a:t>References</a:t>
            </a:r>
          </a:p>
        </p:txBody>
      </p:sp>
      <p:sp>
        <p:nvSpPr>
          <p:cNvPr id="3" name="Content Placeholder 2"/>
          <p:cNvSpPr>
            <a:spLocks noGrp="1"/>
          </p:cNvSpPr>
          <p:nvPr>
            <p:ph idx="1"/>
          </p:nvPr>
        </p:nvSpPr>
        <p:spPr>
          <a:xfrm>
            <a:off x="-1" y="783772"/>
            <a:ext cx="12192001" cy="5965372"/>
          </a:xfrm>
        </p:spPr>
        <p:txBody>
          <a:bodyPr>
            <a:normAutofit/>
          </a:bodyPr>
          <a:lstStyle/>
          <a:p>
            <a:pPr>
              <a:buFont typeface="Wingdings" panose="05000000000000000000" pitchFamily="2" charset="2"/>
              <a:buChar char="§"/>
            </a:pPr>
            <a:r>
              <a:rPr lang="en-US" dirty="0"/>
              <a:t>Bates, T. (2013). I</a:t>
            </a:r>
            <a:r>
              <a:rPr lang="en-US" i="1" dirty="0"/>
              <a:t>nnovation, quality and digital resources: the LINQ 2013 conference</a:t>
            </a:r>
            <a:r>
              <a:rPr lang="en-US" dirty="0"/>
              <a:t>. Retrieved from: http://www.tonybates.ca</a:t>
            </a:r>
          </a:p>
          <a:p>
            <a:pPr>
              <a:buFont typeface="Wingdings" panose="05000000000000000000" pitchFamily="2" charset="2"/>
              <a:buChar char="§"/>
            </a:pPr>
            <a:r>
              <a:rPr lang="en-US" dirty="0"/>
              <a:t>Bates, A.W. &amp; Poole, G. (2003) Effective teaching with technology in higher education. San Francisco: Josey Bass. </a:t>
            </a:r>
          </a:p>
          <a:p>
            <a:pPr>
              <a:buFont typeface="Wingdings" panose="05000000000000000000" pitchFamily="2" charset="2"/>
              <a:buChar char="§"/>
            </a:pPr>
            <a:r>
              <a:rPr lang="en-US" dirty="0"/>
              <a:t>National Telecommunications and Information Administration (NTIA). (2016). Your destination for digital literacy resources and collaboration. Retrieved from </a:t>
            </a:r>
          </a:p>
          <a:p>
            <a:pPr marL="0" indent="0">
              <a:buNone/>
            </a:pPr>
            <a:r>
              <a:rPr lang="en-US" dirty="0"/>
              <a:t>   http://www.digitalliteracy.gov/</a:t>
            </a:r>
          </a:p>
          <a:p>
            <a:pPr>
              <a:buFont typeface="Wingdings" panose="05000000000000000000" pitchFamily="2" charset="2"/>
              <a:buChar char="§"/>
            </a:pPr>
            <a:r>
              <a:rPr lang="en-US" dirty="0"/>
              <a:t>National Telecommunications and Information Administration (NTIA). (2016). United States Department of Commerce. Retrieved from</a:t>
            </a:r>
            <a:r>
              <a:rPr lang="en-US" dirty="0">
                <a:hlinkClick r:id="rId2"/>
              </a:rPr>
              <a:t>http://www.ntia.doc.gov/</a:t>
            </a:r>
            <a:endParaRPr lang="en-US" dirty="0"/>
          </a:p>
          <a:p>
            <a:pPr>
              <a:buFont typeface="Wingdings" panose="05000000000000000000" pitchFamily="2" charset="2"/>
              <a:buChar char="§"/>
            </a:pPr>
            <a:r>
              <a:rPr lang="en-US" dirty="0"/>
              <a:t>Da Silva-</a:t>
            </a:r>
            <a:r>
              <a:rPr lang="en-US" dirty="0" err="1"/>
              <a:t>Beharry</a:t>
            </a:r>
            <a:r>
              <a:rPr lang="en-US" dirty="0"/>
              <a:t>, J. </a:t>
            </a:r>
            <a:r>
              <a:rPr lang="en-US" smtClean="0"/>
              <a:t>(2016). </a:t>
            </a:r>
            <a:r>
              <a:rPr lang="en-US" dirty="0"/>
              <a:t>Women Networking with Children Youth Empowerment Services Inc. Retrieved from http://www.womennetworkingwithchildren-yes.org/</a:t>
            </a:r>
          </a:p>
          <a:p>
            <a:endParaRPr lang="en-US" dirty="0"/>
          </a:p>
        </p:txBody>
      </p:sp>
    </p:spTree>
    <p:extLst>
      <p:ext uri="{BB962C8B-B14F-4D97-AF65-F5344CB8AC3E}">
        <p14:creationId xmlns:p14="http://schemas.microsoft.com/office/powerpoint/2010/main" xmlns="" val="39810284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29340"/>
          </a:xfrm>
        </p:spPr>
        <p:txBody>
          <a:bodyPr>
            <a:normAutofit/>
          </a:bodyPr>
          <a:lstStyle/>
          <a:p>
            <a:pPr algn="ctr"/>
            <a:r>
              <a:rPr lang="en-US" sz="4800" dirty="0"/>
              <a:t>Program Overview</a:t>
            </a:r>
          </a:p>
        </p:txBody>
      </p:sp>
      <p:sp>
        <p:nvSpPr>
          <p:cNvPr id="3" name="Content Placeholder 2"/>
          <p:cNvSpPr>
            <a:spLocks noGrp="1"/>
          </p:cNvSpPr>
          <p:nvPr>
            <p:ph idx="1"/>
          </p:nvPr>
        </p:nvSpPr>
        <p:spPr>
          <a:xfrm>
            <a:off x="0" y="829340"/>
            <a:ext cx="12191999" cy="5826641"/>
          </a:xfrm>
        </p:spPr>
        <p:txBody>
          <a:bodyPr>
            <a:normAutofit/>
          </a:bodyPr>
          <a:lstStyle/>
          <a:p>
            <a:pPr marL="0" indent="0" algn="ctr">
              <a:buNone/>
            </a:pPr>
            <a:r>
              <a:rPr lang="en-US" sz="4000" dirty="0"/>
              <a:t>Organizational Structure</a:t>
            </a:r>
          </a:p>
          <a:p>
            <a:pPr marL="0" indent="0" algn="ctr">
              <a:buNone/>
            </a:pPr>
            <a:r>
              <a:rPr lang="en-US" dirty="0"/>
              <a:t>Purpose</a:t>
            </a:r>
          </a:p>
          <a:p>
            <a:pPr marL="0" indent="0" algn="ctr">
              <a:buNone/>
            </a:pPr>
            <a:r>
              <a:rPr lang="en-US" dirty="0"/>
              <a:t>Funding &amp; Profit</a:t>
            </a:r>
          </a:p>
          <a:p>
            <a:pPr marL="0" indent="0" algn="ctr">
              <a:buNone/>
            </a:pPr>
            <a:r>
              <a:rPr lang="en-US" dirty="0"/>
              <a:t>Ingredients and Cost Template</a:t>
            </a:r>
          </a:p>
          <a:p>
            <a:pPr marL="0" indent="0" algn="ctr">
              <a:buNone/>
            </a:pPr>
            <a:r>
              <a:rPr lang="en-US" dirty="0"/>
              <a:t>Reliability &amp; Analysis</a:t>
            </a:r>
          </a:p>
          <a:p>
            <a:pPr marL="0" indent="0" algn="ctr">
              <a:buNone/>
            </a:pPr>
            <a:r>
              <a:rPr lang="en-US" dirty="0"/>
              <a:t>Processes &amp; Issues</a:t>
            </a:r>
          </a:p>
          <a:p>
            <a:pPr marL="0" indent="0" algn="ctr">
              <a:buNone/>
            </a:pPr>
            <a:r>
              <a:rPr lang="en-US" dirty="0"/>
              <a:t>Student Support Structure/Fees</a:t>
            </a:r>
          </a:p>
          <a:p>
            <a:pPr marL="0" indent="0" algn="ctr">
              <a:buNone/>
            </a:pPr>
            <a:r>
              <a:rPr lang="en-US" dirty="0"/>
              <a:t>Course Information</a:t>
            </a:r>
          </a:p>
          <a:p>
            <a:pPr marL="0" indent="0" algn="ctr">
              <a:buNone/>
            </a:pPr>
            <a:r>
              <a:rPr lang="en-US" dirty="0"/>
              <a:t>Web Based Learning/E-Learning</a:t>
            </a:r>
          </a:p>
          <a:p>
            <a:pPr marL="0" indent="0" algn="ctr">
              <a:buNone/>
            </a:pPr>
            <a:r>
              <a:rPr lang="en-US" dirty="0"/>
              <a:t>Teaching and Learning/Interaction &amp; Interactivity</a:t>
            </a:r>
          </a:p>
          <a:p>
            <a:pPr marL="0" indent="0" algn="ctr">
              <a:buNone/>
            </a:pPr>
            <a:r>
              <a:rPr lang="en-US" dirty="0"/>
              <a:t>Conclusion</a:t>
            </a:r>
          </a:p>
          <a:p>
            <a:pPr marL="0" indent="0" algn="ctr">
              <a:buNone/>
            </a:pPr>
            <a:endParaRPr lang="en-US" dirty="0"/>
          </a:p>
          <a:p>
            <a:endParaRPr lang="en-US" dirty="0"/>
          </a:p>
        </p:txBody>
      </p:sp>
      <p:pic>
        <p:nvPicPr>
          <p:cNvPr id="4" name="Picture 3" descr="viernes, 23 de noviembre de 20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718306" y="1455787"/>
            <a:ext cx="2597394" cy="2784967"/>
          </a:xfrm>
          <a:prstGeom prst="rect">
            <a:avLst/>
          </a:prstGeom>
        </p:spPr>
      </p:pic>
      <p:pic>
        <p:nvPicPr>
          <p:cNvPr id="5" name="Picture 4" descr="Live a balanced life - learn some and think some and draw and paint ..."/>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4553" y="1322826"/>
            <a:ext cx="3290589" cy="2748012"/>
          </a:xfrm>
          <a:prstGeom prst="rect">
            <a:avLst/>
          </a:prstGeom>
        </p:spPr>
      </p:pic>
    </p:spTree>
    <p:extLst>
      <p:ext uri="{BB962C8B-B14F-4D97-AF65-F5344CB8AC3E}">
        <p14:creationId xmlns:p14="http://schemas.microsoft.com/office/powerpoint/2010/main" xmlns="" val="41815249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4000">
        <p159:morph option="byObject"/>
      </p:transition>
    </mc:Choice>
    <mc:Fallback>
      <p:transition spd="slow" advClick="0"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0511" y="461840"/>
            <a:ext cx="10515600" cy="1325563"/>
          </a:xfrm>
        </p:spPr>
        <p:txBody>
          <a:bodyPr/>
          <a:lstStyle/>
          <a:p>
            <a:pPr algn="ctr"/>
            <a:r>
              <a:rPr lang="en-US" dirty="0"/>
              <a:t>Purpose</a:t>
            </a:r>
          </a:p>
        </p:txBody>
      </p:sp>
      <p:sp>
        <p:nvSpPr>
          <p:cNvPr id="3" name="Text Placeholder 2"/>
          <p:cNvSpPr>
            <a:spLocks noGrp="1"/>
          </p:cNvSpPr>
          <p:nvPr>
            <p:ph type="body" idx="1"/>
          </p:nvPr>
        </p:nvSpPr>
        <p:spPr/>
        <p:txBody>
          <a:bodyPr/>
          <a:lstStyle/>
          <a:p>
            <a:r>
              <a:rPr lang="en-US" dirty="0"/>
              <a:t>Mission</a:t>
            </a:r>
          </a:p>
        </p:txBody>
      </p:sp>
      <p:sp>
        <p:nvSpPr>
          <p:cNvPr id="4" name="Content Placeholder 3"/>
          <p:cNvSpPr>
            <a:spLocks noGrp="1"/>
          </p:cNvSpPr>
          <p:nvPr>
            <p:ph sz="half" idx="2"/>
          </p:nvPr>
        </p:nvSpPr>
        <p:spPr/>
        <p:txBody>
          <a:bodyPr>
            <a:normAutofit fontScale="85000" lnSpcReduction="20000"/>
          </a:bodyPr>
          <a:lstStyle/>
          <a:p>
            <a:pPr>
              <a:buFont typeface="Wingdings" panose="05000000000000000000" pitchFamily="2" charset="2"/>
              <a:buChar char="§"/>
            </a:pPr>
            <a:r>
              <a:rPr lang="en-US" dirty="0"/>
              <a:t>The Digital Online Literacy Program will prepare students for the Digital Literacy examinations and the online workforce environment.   </a:t>
            </a:r>
          </a:p>
          <a:p>
            <a:pPr>
              <a:buFont typeface="Wingdings" panose="05000000000000000000" pitchFamily="2" charset="2"/>
              <a:buChar char="§"/>
            </a:pPr>
            <a:r>
              <a:rPr lang="en-US" dirty="0"/>
              <a:t>The mission of the Digital Literacy Program is to develop online courses that will offer unlimited flexibility and convenience for ALL of the students. </a:t>
            </a:r>
          </a:p>
          <a:p>
            <a:pPr>
              <a:buFont typeface="Wingdings" panose="05000000000000000000" pitchFamily="2" charset="2"/>
              <a:buChar char="§"/>
            </a:pPr>
            <a:r>
              <a:rPr lang="en-US" dirty="0"/>
              <a:t>The course content will be developed in an online format by the course designer and then it will be uploaded to the Learning Management System (LMS).</a:t>
            </a:r>
          </a:p>
          <a:p>
            <a:endParaRPr lang="en-US" dirty="0"/>
          </a:p>
        </p:txBody>
      </p:sp>
      <p:sp>
        <p:nvSpPr>
          <p:cNvPr id="5" name="Text Placeholder 4"/>
          <p:cNvSpPr>
            <a:spLocks noGrp="1"/>
          </p:cNvSpPr>
          <p:nvPr>
            <p:ph type="body" sz="quarter" idx="3"/>
          </p:nvPr>
        </p:nvSpPr>
        <p:spPr/>
        <p:txBody>
          <a:bodyPr/>
          <a:lstStyle/>
          <a:p>
            <a:r>
              <a:rPr lang="en-US" dirty="0"/>
              <a:t>Organizational Structure</a:t>
            </a:r>
          </a:p>
        </p:txBody>
      </p:sp>
      <p:sp>
        <p:nvSpPr>
          <p:cNvPr id="6" name="Content Placeholder 5"/>
          <p:cNvSpPr>
            <a:spLocks noGrp="1"/>
          </p:cNvSpPr>
          <p:nvPr>
            <p:ph sz="quarter" idx="4"/>
          </p:nvPr>
        </p:nvSpPr>
        <p:spPr/>
        <p:txBody>
          <a:bodyPr>
            <a:normAutofit fontScale="70000" lnSpcReduction="20000"/>
          </a:bodyPr>
          <a:lstStyle/>
          <a:p>
            <a:pPr>
              <a:buFont typeface="Wingdings" panose="05000000000000000000" pitchFamily="2" charset="2"/>
              <a:buChar char="§"/>
            </a:pPr>
            <a:r>
              <a:rPr lang="en-US" dirty="0"/>
              <a:t>The Women Networking with Children Youth Empowerment Services Inc. (WNWC-YES) is a 501 (c) (3) Non-profit Community Based Organization founded in 2013. </a:t>
            </a:r>
          </a:p>
          <a:p>
            <a:pPr>
              <a:buFont typeface="Wingdings" panose="05000000000000000000" pitchFamily="2" charset="2"/>
              <a:buChar char="§"/>
            </a:pPr>
            <a:r>
              <a:rPr lang="en-US" dirty="0"/>
              <a:t>A need for women, children and youth to have a positive, nurturing support channel which would offer training, encouragement and assurance through the journey of a Purpose Driven Life.</a:t>
            </a:r>
          </a:p>
          <a:p>
            <a:pPr>
              <a:buFont typeface="Wingdings" panose="05000000000000000000" pitchFamily="2" charset="2"/>
              <a:buChar char="§"/>
            </a:pPr>
            <a:r>
              <a:rPr lang="en-US" dirty="0"/>
              <a:t>Sustains a racial nondiscriminatory policy, which is supported by a vision and mission promoting quality early childhood and continuing educational programs.</a:t>
            </a:r>
          </a:p>
          <a:p>
            <a:pPr marL="0" indent="0">
              <a:buNone/>
            </a:pPr>
            <a:endParaRPr lang="en-US" dirty="0"/>
          </a:p>
        </p:txBody>
      </p:sp>
      <p:pic>
        <p:nvPicPr>
          <p:cNvPr id="7" name="Picture 6" descr="Back in Time....When I was a ki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85393" y="219808"/>
            <a:ext cx="3093666" cy="1567595"/>
          </a:xfrm>
          <a:prstGeom prst="rect">
            <a:avLst/>
          </a:prstGeom>
        </p:spPr>
      </p:pic>
      <p:pic>
        <p:nvPicPr>
          <p:cNvPr id="8" name="Slide2">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flipV="1">
            <a:off x="6383216" y="6189663"/>
            <a:ext cx="430457" cy="430457"/>
          </a:xfrm>
          <a:prstGeom prst="rect">
            <a:avLst/>
          </a:prstGeom>
        </p:spPr>
      </p:pic>
    </p:spTree>
    <p:extLst>
      <p:ext uri="{BB962C8B-B14F-4D97-AF65-F5344CB8AC3E}">
        <p14:creationId xmlns:p14="http://schemas.microsoft.com/office/powerpoint/2010/main" xmlns="" val="23843559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0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&amp; Profit</a:t>
            </a:r>
          </a:p>
        </p:txBody>
      </p:sp>
      <p:sp>
        <p:nvSpPr>
          <p:cNvPr id="3" name="Text Placeholder 2"/>
          <p:cNvSpPr>
            <a:spLocks noGrp="1"/>
          </p:cNvSpPr>
          <p:nvPr>
            <p:ph type="body" idx="1"/>
          </p:nvPr>
        </p:nvSpPr>
        <p:spPr/>
        <p:txBody>
          <a:bodyPr/>
          <a:lstStyle/>
          <a:p>
            <a:r>
              <a:rPr lang="en-US" dirty="0"/>
              <a:t>Program Description</a:t>
            </a:r>
          </a:p>
        </p:txBody>
      </p:sp>
      <p:sp>
        <p:nvSpPr>
          <p:cNvPr id="4" name="Content Placeholder 3"/>
          <p:cNvSpPr>
            <a:spLocks noGrp="1"/>
          </p:cNvSpPr>
          <p:nvPr>
            <p:ph sz="half" idx="2"/>
          </p:nvPr>
        </p:nvSpPr>
        <p:spPr/>
        <p:txBody>
          <a:bodyPr>
            <a:normAutofit fontScale="77500" lnSpcReduction="20000"/>
          </a:bodyPr>
          <a:lstStyle/>
          <a:p>
            <a:pPr>
              <a:buFont typeface="Wingdings" panose="05000000000000000000" pitchFamily="2" charset="2"/>
              <a:buChar char="§"/>
            </a:pPr>
            <a:r>
              <a:rPr lang="en-US" dirty="0"/>
              <a:t>The Digital Literacy Program is designed for learners, such as women, children, and youths, who lack Basic Digital Skills, which is a primary factor that hinders a population of people from finding appropriate employment. </a:t>
            </a:r>
          </a:p>
          <a:p>
            <a:pPr>
              <a:buFont typeface="Wingdings" panose="05000000000000000000" pitchFamily="2" charset="2"/>
              <a:buChar char="§"/>
            </a:pPr>
            <a:endParaRPr lang="en-US" dirty="0"/>
          </a:p>
          <a:p>
            <a:pPr>
              <a:buFont typeface="Wingdings" panose="05000000000000000000" pitchFamily="2" charset="2"/>
              <a:buChar char="§"/>
            </a:pPr>
            <a:r>
              <a:rPr lang="en-US" dirty="0"/>
              <a:t>The WNWC-YES will be subsidizing the program with regards to the majority of funds that will be contributed based on how the course will be designed to support its mission, vision and learning objectives to ensure that public funds will be accounted for in a tri-fold approach. </a:t>
            </a:r>
          </a:p>
          <a:p>
            <a:endParaRPr lang="en-US" dirty="0"/>
          </a:p>
        </p:txBody>
      </p:sp>
      <p:sp>
        <p:nvSpPr>
          <p:cNvPr id="5" name="Text Placeholder 4"/>
          <p:cNvSpPr>
            <a:spLocks noGrp="1"/>
          </p:cNvSpPr>
          <p:nvPr>
            <p:ph type="body" sz="quarter" idx="3"/>
          </p:nvPr>
        </p:nvSpPr>
        <p:spPr/>
        <p:txBody>
          <a:bodyPr/>
          <a:lstStyle/>
          <a:p>
            <a:r>
              <a:rPr lang="en-US" dirty="0"/>
              <a:t>Strategy and Rationale</a:t>
            </a:r>
          </a:p>
        </p:txBody>
      </p:sp>
      <p:sp>
        <p:nvSpPr>
          <p:cNvPr id="6" name="Content Placeholder 5"/>
          <p:cNvSpPr>
            <a:spLocks noGrp="1"/>
          </p:cNvSpPr>
          <p:nvPr>
            <p:ph sz="quarter" idx="4"/>
          </p:nvPr>
        </p:nvSpPr>
        <p:spPr>
          <a:xfrm>
            <a:off x="6172200" y="2505075"/>
            <a:ext cx="5724832" cy="3684588"/>
          </a:xfrm>
        </p:spPr>
        <p:txBody>
          <a:bodyPr>
            <a:normAutofit fontScale="92500" lnSpcReduction="20000"/>
          </a:bodyPr>
          <a:lstStyle/>
          <a:p>
            <a:pPr marL="514350" indent="-514350">
              <a:buFont typeface="+mj-lt"/>
              <a:buAutoNum type="alphaUcPeriod"/>
            </a:pPr>
            <a:r>
              <a:rPr lang="en-US" dirty="0"/>
              <a:t>The strategy of an appropriate Literacy Standard</a:t>
            </a:r>
          </a:p>
          <a:p>
            <a:pPr marL="514350" indent="-514350">
              <a:buFont typeface="+mj-lt"/>
              <a:buAutoNum type="alphaUcPeriod"/>
            </a:pPr>
            <a:r>
              <a:rPr lang="en-US" dirty="0"/>
              <a:t>The course will prepare students for the Basic Digital Literacy examination</a:t>
            </a:r>
          </a:p>
          <a:p>
            <a:pPr marL="514350" indent="-514350">
              <a:buFont typeface="+mj-lt"/>
              <a:buAutoNum type="alphaUcPeriod"/>
            </a:pPr>
            <a:r>
              <a:rPr lang="en-US" dirty="0"/>
              <a:t>The profit of the program should be at a minimum cost in offsetting its expenses, in order to be cost effective and affordable for students to manage their courses without any financial and other interrelated hindrances.</a:t>
            </a:r>
          </a:p>
          <a:p>
            <a:pPr marL="0" indent="0">
              <a:buNone/>
            </a:pPr>
            <a:endParaRPr lang="en-US" dirty="0"/>
          </a:p>
        </p:txBody>
      </p:sp>
      <p:pic>
        <p:nvPicPr>
          <p:cNvPr id="7" name="Picture 6" descr="Without A Map: Beautiful Worl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69463" y="276225"/>
            <a:ext cx="4597087" cy="1714500"/>
          </a:xfrm>
          <a:prstGeom prst="rect">
            <a:avLst/>
          </a:prstGeom>
        </p:spPr>
      </p:pic>
      <p:pic>
        <p:nvPicPr>
          <p:cNvPr id="8" name="Slide 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6595398" y="5945981"/>
            <a:ext cx="487363" cy="487363"/>
          </a:xfrm>
          <a:prstGeom prst="rect">
            <a:avLst/>
          </a:prstGeom>
        </p:spPr>
      </p:pic>
    </p:spTree>
    <p:extLst>
      <p:ext uri="{BB962C8B-B14F-4D97-AF65-F5344CB8AC3E}">
        <p14:creationId xmlns:p14="http://schemas.microsoft.com/office/powerpoint/2010/main" xmlns="" val="42855118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4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034321"/>
          </a:xfrm>
        </p:spPr>
        <p:txBody>
          <a:bodyPr>
            <a:normAutofit fontScale="90000"/>
          </a:bodyPr>
          <a:lstStyle/>
          <a:p>
            <a:pPr algn="ctr"/>
            <a:r>
              <a:rPr lang="en-US" sz="3200" dirty="0"/>
              <a:t/>
            </a:r>
            <a:br>
              <a:rPr lang="en-US" sz="3200" dirty="0"/>
            </a:br>
            <a:r>
              <a:rPr lang="en-US" sz="3200" dirty="0"/>
              <a:t> Example Ingredients and Cost Template </a:t>
            </a:r>
            <a:r>
              <a:rPr lang="en-US" sz="3200" dirty="0">
                <a:hlinkClick r:id="rId5" action="ppaction://hlinkfile">
                  <a:snd r:embed="rId4" name="click.wav"/>
                </a:hlinkClick>
              </a:rPr>
              <a:t>Actual Spreadsheet Link</a:t>
            </a:r>
            <a:r>
              <a:rPr lang="en-US" sz="3200" dirty="0"/>
              <a:t/>
            </a:r>
            <a:br>
              <a:rPr lang="en-US" sz="3200" dirty="0"/>
            </a:br>
            <a:r>
              <a:rPr lang="en-US" dirty="0"/>
              <a:t/>
            </a:r>
            <a:br>
              <a:rPr lang="en-US" dirty="0"/>
            </a:br>
            <a:endParaRPr lang="en-US" dirty="0"/>
          </a:p>
        </p:txBody>
      </p:sp>
      <p:graphicFrame>
        <p:nvGraphicFramePr>
          <p:cNvPr id="19" name="Content Placeholder 18"/>
          <p:cNvGraphicFramePr>
            <a:graphicFrameLocks noGrp="1" noChangeAspect="1"/>
          </p:cNvGraphicFramePr>
          <p:nvPr>
            <p:ph idx="1"/>
            <p:extLst>
              <p:ext uri="{D42A27DB-BD31-4B8C-83A1-F6EECF244321}">
                <p14:modId xmlns:p14="http://schemas.microsoft.com/office/powerpoint/2010/main" xmlns="" val="1612111519"/>
              </p:ext>
            </p:extLst>
          </p:nvPr>
        </p:nvGraphicFramePr>
        <p:xfrm>
          <a:off x="119921" y="340175"/>
          <a:ext cx="19819072" cy="6381245"/>
        </p:xfrm>
        <a:graphic>
          <a:graphicData uri="http://schemas.openxmlformats.org/presentationml/2006/ole">
            <p:oleObj spid="_x0000_s2073" name="Worksheet" r:id="rId6" imgW="12344400" imgH="6499678" progId="Excel.Sheet.12">
              <p:embed/>
            </p:oleObj>
          </a:graphicData>
        </a:graphic>
      </p:graphicFrame>
      <p:pic>
        <p:nvPicPr>
          <p:cNvPr id="3" name="Slide Cost Template">
            <a:hlinkClick r:id="" action="ppaction://media"/>
          </p:cNvPr>
          <p:cNvPicPr>
            <a:picLocks noChangeAspect="1"/>
          </p:cNvPicPr>
          <p:nvPr>
            <a:audioFile r:link="rId2"/>
            <p:extLst>
              <p:ext uri="{DAA4B4D4-6D71-4841-9C94-3DE7FCFB9230}">
                <p14:media xmlns:p14="http://schemas.microsoft.com/office/powerpoint/2010/main" xmlns="" r:embed="rId7"/>
              </p:ext>
            </p:extLst>
          </p:nvPr>
        </p:nvPicPr>
        <p:blipFill>
          <a:blip r:embed="rId8" cstate="print"/>
          <a:stretch>
            <a:fillRect/>
          </a:stretch>
        </p:blipFill>
        <p:spPr>
          <a:xfrm>
            <a:off x="5531305" y="5729605"/>
            <a:ext cx="487363" cy="487363"/>
          </a:xfrm>
          <a:prstGeom prst="rect">
            <a:avLst/>
          </a:prstGeom>
        </p:spPr>
      </p:pic>
    </p:spTree>
    <p:extLst>
      <p:ext uri="{BB962C8B-B14F-4D97-AF65-F5344CB8AC3E}">
        <p14:creationId xmlns:p14="http://schemas.microsoft.com/office/powerpoint/2010/main" xmlns="" val="25145161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53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Reliability &amp; Analysis</a:t>
            </a:r>
          </a:p>
        </p:txBody>
      </p:sp>
      <p:sp>
        <p:nvSpPr>
          <p:cNvPr id="3" name="Text Placeholder 2"/>
          <p:cNvSpPr>
            <a:spLocks noGrp="1"/>
          </p:cNvSpPr>
          <p:nvPr>
            <p:ph type="body" idx="1"/>
          </p:nvPr>
        </p:nvSpPr>
        <p:spPr/>
        <p:txBody>
          <a:bodyPr/>
          <a:lstStyle/>
          <a:p>
            <a:r>
              <a:rPr lang="en-US" dirty="0"/>
              <a:t>Use and Reliability</a:t>
            </a:r>
          </a:p>
          <a:p>
            <a:endParaRPr lang="en-US" dirty="0"/>
          </a:p>
        </p:txBody>
      </p:sp>
      <p:sp>
        <p:nvSpPr>
          <p:cNvPr id="4" name="Content Placeholder 3"/>
          <p:cNvSpPr>
            <a:spLocks noGrp="1"/>
          </p:cNvSpPr>
          <p:nvPr>
            <p:ph sz="half" idx="2"/>
          </p:nvPr>
        </p:nvSpPr>
        <p:spPr/>
        <p:txBody>
          <a:bodyPr>
            <a:normAutofit fontScale="62500" lnSpcReduction="20000"/>
          </a:bodyPr>
          <a:lstStyle/>
          <a:p>
            <a:pPr>
              <a:buFont typeface="Wingdings" panose="05000000000000000000" pitchFamily="2" charset="2"/>
              <a:buChar char="§"/>
            </a:pPr>
            <a:r>
              <a:rPr lang="en-US" dirty="0"/>
              <a:t>Several factors with regards to use and reliability of the technology involved with a distributed e-learning scenario utilizing an LMS must be addressed. According to Bates and Poole (2003) the use of technology in teaching is generally a means, not an end. </a:t>
            </a:r>
          </a:p>
          <a:p>
            <a:pPr>
              <a:buFont typeface="Wingdings" panose="05000000000000000000" pitchFamily="2" charset="2"/>
              <a:buChar char="§"/>
            </a:pPr>
            <a:r>
              <a:rPr lang="en-US" dirty="0"/>
              <a:t>This course may or may not be applicable to such a statement, based on the urban area in where it is being targeted and offered as well as the current state of business and commerce and its widespread use of information and communications technology. </a:t>
            </a:r>
          </a:p>
          <a:p>
            <a:pPr>
              <a:buFont typeface="Wingdings" panose="05000000000000000000" pitchFamily="2" charset="2"/>
              <a:buChar char="§"/>
            </a:pPr>
            <a:r>
              <a:rPr lang="en-US" dirty="0"/>
              <a:t>The ease of use of this course media depends largely on two factors: computer literacy skills of the student group, and ease of use or intuitiveness of the selected LMS. </a:t>
            </a:r>
          </a:p>
          <a:p>
            <a:endParaRPr lang="en-US" dirty="0"/>
          </a:p>
        </p:txBody>
      </p:sp>
      <p:sp>
        <p:nvSpPr>
          <p:cNvPr id="5" name="Text Placeholder 4"/>
          <p:cNvSpPr>
            <a:spLocks noGrp="1"/>
          </p:cNvSpPr>
          <p:nvPr>
            <p:ph type="body" sz="quarter" idx="3"/>
          </p:nvPr>
        </p:nvSpPr>
        <p:spPr/>
        <p:txBody>
          <a:bodyPr/>
          <a:lstStyle/>
          <a:p>
            <a:r>
              <a:rPr lang="en-US" dirty="0"/>
              <a:t>Analysis of Media</a:t>
            </a:r>
          </a:p>
          <a:p>
            <a:endParaRPr lang="en-US" dirty="0"/>
          </a:p>
        </p:txBody>
      </p:sp>
      <p:sp>
        <p:nvSpPr>
          <p:cNvPr id="6" name="Content Placeholder 5"/>
          <p:cNvSpPr>
            <a:spLocks noGrp="1"/>
          </p:cNvSpPr>
          <p:nvPr>
            <p:ph sz="quarter" idx="4"/>
          </p:nvPr>
        </p:nvSpPr>
        <p:spPr/>
        <p:txBody>
          <a:bodyPr>
            <a:normAutofit fontScale="77500" lnSpcReduction="20000"/>
          </a:bodyPr>
          <a:lstStyle/>
          <a:p>
            <a:pPr>
              <a:buFont typeface="Wingdings" panose="05000000000000000000" pitchFamily="2" charset="2"/>
              <a:buChar char="§"/>
            </a:pPr>
            <a:r>
              <a:rPr lang="en-US" dirty="0"/>
              <a:t>According to Bates (2013) the ACTIONS model of media selection to the SECTIONS model in their 2003 text, Effective Teaching with Technology in Higher Education (Bates &amp; Poole 2005). </a:t>
            </a:r>
          </a:p>
          <a:p>
            <a:pPr>
              <a:buFont typeface="Wingdings" panose="05000000000000000000" pitchFamily="2" charset="2"/>
              <a:buChar char="§"/>
            </a:pPr>
            <a:r>
              <a:rPr lang="en-US" dirty="0"/>
              <a:t>The ACTIONS model of media selection was dedicated to distance education and therefore, according to Bates and Poole, did not address the selection of media based on factors known about the student demographics and characteristics for the target audience of the course to which the model was being applied (Bates and Poole 2003). </a:t>
            </a:r>
          </a:p>
          <a:p>
            <a:endParaRPr lang="en-US" dirty="0"/>
          </a:p>
        </p:txBody>
      </p:sp>
      <p:pic>
        <p:nvPicPr>
          <p:cNvPr id="7" name="Slide 6">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2498725" y="5945981"/>
            <a:ext cx="487363" cy="487363"/>
          </a:xfrm>
          <a:prstGeom prst="rect">
            <a:avLst/>
          </a:prstGeom>
        </p:spPr>
      </p:pic>
    </p:spTree>
    <p:extLst>
      <p:ext uri="{BB962C8B-B14F-4D97-AF65-F5344CB8AC3E}">
        <p14:creationId xmlns:p14="http://schemas.microsoft.com/office/powerpoint/2010/main" xmlns="" val="16599055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8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Processes &amp; Issues</a:t>
            </a:r>
          </a:p>
        </p:txBody>
      </p:sp>
      <p:sp>
        <p:nvSpPr>
          <p:cNvPr id="3" name="Text Placeholder 2"/>
          <p:cNvSpPr>
            <a:spLocks noGrp="1"/>
          </p:cNvSpPr>
          <p:nvPr>
            <p:ph type="body" idx="1"/>
          </p:nvPr>
        </p:nvSpPr>
        <p:spPr/>
        <p:txBody>
          <a:bodyPr/>
          <a:lstStyle/>
          <a:p>
            <a:r>
              <a:rPr lang="en-US" dirty="0"/>
              <a:t>Teaching and Learning Process</a:t>
            </a:r>
          </a:p>
          <a:p>
            <a:endParaRPr lang="en-US" dirty="0"/>
          </a:p>
        </p:txBody>
      </p:sp>
      <p:sp>
        <p:nvSpPr>
          <p:cNvPr id="4" name="Content Placeholder 3"/>
          <p:cNvSpPr>
            <a:spLocks noGrp="1"/>
          </p:cNvSpPr>
          <p:nvPr>
            <p:ph sz="half" idx="2"/>
          </p:nvPr>
        </p:nvSpPr>
        <p:spPr>
          <a:xfrm>
            <a:off x="839788" y="2505075"/>
            <a:ext cx="5157787" cy="3943350"/>
          </a:xfrm>
        </p:spPr>
        <p:txBody>
          <a:bodyPr>
            <a:normAutofit fontScale="92500" lnSpcReduction="10000"/>
          </a:bodyPr>
          <a:lstStyle/>
          <a:p>
            <a:pPr>
              <a:buFont typeface="Wingdings" panose="05000000000000000000" pitchFamily="2" charset="2"/>
              <a:buChar char="§"/>
            </a:pPr>
            <a:r>
              <a:rPr lang="en-US" dirty="0"/>
              <a:t>Focus on basic digital literacy skills</a:t>
            </a:r>
          </a:p>
          <a:p>
            <a:pPr>
              <a:buFont typeface="Wingdings" panose="05000000000000000000" pitchFamily="2" charset="2"/>
              <a:buChar char="§"/>
            </a:pPr>
            <a:r>
              <a:rPr lang="en-US" dirty="0"/>
              <a:t>Working in a virtual environment</a:t>
            </a:r>
          </a:p>
          <a:p>
            <a:pPr>
              <a:buFont typeface="Wingdings" panose="05000000000000000000" pitchFamily="2" charset="2"/>
              <a:buChar char="§"/>
            </a:pPr>
            <a:r>
              <a:rPr lang="en-US" dirty="0"/>
              <a:t>Flexible schedule</a:t>
            </a:r>
          </a:p>
          <a:p>
            <a:pPr>
              <a:buFont typeface="Wingdings" panose="05000000000000000000" pitchFamily="2" charset="2"/>
              <a:buChar char="§"/>
            </a:pPr>
            <a:r>
              <a:rPr lang="en-US" dirty="0"/>
              <a:t>Study Groups (optional)</a:t>
            </a:r>
          </a:p>
          <a:p>
            <a:pPr>
              <a:buFont typeface="Wingdings" panose="05000000000000000000" pitchFamily="2" charset="2"/>
              <a:buChar char="§"/>
            </a:pPr>
            <a:r>
              <a:rPr lang="en-US" dirty="0"/>
              <a:t>Diversity in learning styles</a:t>
            </a:r>
          </a:p>
          <a:p>
            <a:pPr>
              <a:buFont typeface="Wingdings" panose="05000000000000000000" pitchFamily="2" charset="2"/>
              <a:buChar char="§"/>
            </a:pPr>
            <a:r>
              <a:rPr lang="en-US" dirty="0"/>
              <a:t>Instructor Feedback</a:t>
            </a:r>
          </a:p>
          <a:p>
            <a:pPr>
              <a:buFont typeface="Wingdings" panose="05000000000000000000" pitchFamily="2" charset="2"/>
              <a:buChar char="§"/>
            </a:pPr>
            <a:r>
              <a:rPr lang="en-US" dirty="0"/>
              <a:t>Collaborate and communicate with instructor</a:t>
            </a:r>
          </a:p>
          <a:p>
            <a:pPr>
              <a:buFont typeface="Wingdings" panose="05000000000000000000" pitchFamily="2" charset="2"/>
              <a:buChar char="§"/>
            </a:pPr>
            <a:r>
              <a:rPr lang="en-US" dirty="0"/>
              <a:t>Student to student interaction</a:t>
            </a:r>
          </a:p>
          <a:p>
            <a:endParaRPr lang="en-US" dirty="0"/>
          </a:p>
        </p:txBody>
      </p:sp>
      <p:sp>
        <p:nvSpPr>
          <p:cNvPr id="5" name="Text Placeholder 4"/>
          <p:cNvSpPr>
            <a:spLocks noGrp="1"/>
          </p:cNvSpPr>
          <p:nvPr>
            <p:ph type="body" sz="quarter" idx="3"/>
          </p:nvPr>
        </p:nvSpPr>
        <p:spPr/>
        <p:txBody>
          <a:bodyPr>
            <a:normAutofit/>
          </a:bodyPr>
          <a:lstStyle/>
          <a:p>
            <a:r>
              <a:rPr lang="en-US" dirty="0"/>
              <a:t>Organizational issues presented by Bates and Poole (2003):</a:t>
            </a:r>
          </a:p>
        </p:txBody>
      </p:sp>
      <p:sp>
        <p:nvSpPr>
          <p:cNvPr id="6" name="Content Placeholder 5"/>
          <p:cNvSpPr>
            <a:spLocks noGrp="1"/>
          </p:cNvSpPr>
          <p:nvPr>
            <p:ph sz="quarter" idx="4"/>
          </p:nvPr>
        </p:nvSpPr>
        <p:spPr/>
        <p:txBody>
          <a:bodyPr/>
          <a:lstStyle/>
          <a:p>
            <a:pPr>
              <a:buFont typeface="Wingdings" panose="05000000000000000000" pitchFamily="2" charset="2"/>
              <a:buChar char="q"/>
            </a:pPr>
            <a:endParaRPr lang="en-US" dirty="0"/>
          </a:p>
          <a:p>
            <a:pPr>
              <a:buFont typeface="Wingdings" panose="05000000000000000000" pitchFamily="2" charset="2"/>
              <a:buChar char="§"/>
            </a:pPr>
            <a:r>
              <a:rPr lang="en-US" dirty="0"/>
              <a:t>Funding available for technical and student support</a:t>
            </a:r>
          </a:p>
          <a:p>
            <a:pPr>
              <a:buFont typeface="Wingdings" panose="05000000000000000000" pitchFamily="2" charset="2"/>
              <a:buChar char="§"/>
            </a:pPr>
            <a:r>
              <a:rPr lang="en-US" dirty="0"/>
              <a:t>Tutorials</a:t>
            </a:r>
          </a:p>
          <a:p>
            <a:pPr>
              <a:buFont typeface="Wingdings" panose="05000000000000000000" pitchFamily="2" charset="2"/>
              <a:buChar char="§"/>
            </a:pPr>
            <a:r>
              <a:rPr lang="en-US" dirty="0"/>
              <a:t>Modification of courses for production, and hiring of staff</a:t>
            </a:r>
          </a:p>
          <a:p>
            <a:endParaRPr lang="en-US" dirty="0"/>
          </a:p>
        </p:txBody>
      </p:sp>
      <p:pic>
        <p:nvPicPr>
          <p:cNvPr id="7" name="Slide Processes">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rot="10800000" flipH="1" flipV="1">
            <a:off x="7359968" y="5539981"/>
            <a:ext cx="869632" cy="869632"/>
          </a:xfrm>
          <a:prstGeom prst="rect">
            <a:avLst/>
          </a:prstGeom>
        </p:spPr>
      </p:pic>
    </p:spTree>
    <p:extLst>
      <p:ext uri="{BB962C8B-B14F-4D97-AF65-F5344CB8AC3E}">
        <p14:creationId xmlns:p14="http://schemas.microsoft.com/office/powerpoint/2010/main" xmlns="" val="21797045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34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30514"/>
          </a:xfrm>
        </p:spPr>
        <p:txBody>
          <a:bodyPr>
            <a:normAutofit/>
          </a:bodyPr>
          <a:lstStyle/>
          <a:p>
            <a:pPr algn="ctr"/>
            <a:r>
              <a:rPr lang="en-US" sz="3600" dirty="0"/>
              <a:t>Student Support Structure</a:t>
            </a:r>
          </a:p>
        </p:txBody>
      </p:sp>
      <p:sp>
        <p:nvSpPr>
          <p:cNvPr id="3" name="Content Placeholder 2"/>
          <p:cNvSpPr>
            <a:spLocks noGrp="1"/>
          </p:cNvSpPr>
          <p:nvPr>
            <p:ph idx="1"/>
          </p:nvPr>
        </p:nvSpPr>
        <p:spPr>
          <a:xfrm>
            <a:off x="0" y="823686"/>
            <a:ext cx="12192000" cy="5653314"/>
          </a:xfrm>
        </p:spPr>
        <p:txBody>
          <a:bodyPr/>
          <a:lstStyle/>
          <a:p>
            <a:pPr algn="ctr">
              <a:buFont typeface="Wingdings" panose="05000000000000000000" pitchFamily="2" charset="2"/>
              <a:buChar char="§"/>
            </a:pPr>
            <a:r>
              <a:rPr lang="en-US" dirty="0"/>
              <a:t>Students will be pre-assessed prior to each content area and post-assessed after content area is completed</a:t>
            </a:r>
          </a:p>
          <a:p>
            <a:pPr algn="ctr">
              <a:buFont typeface="Wingdings" panose="05000000000000000000" pitchFamily="2" charset="2"/>
              <a:buChar char="§"/>
            </a:pPr>
            <a:r>
              <a:rPr lang="en-US" dirty="0"/>
              <a:t>Students will be supported by a part-time teaching assistant</a:t>
            </a:r>
          </a:p>
          <a:p>
            <a:pPr algn="ctr">
              <a:buFont typeface="Wingdings" panose="05000000000000000000" pitchFamily="2" charset="2"/>
              <a:buChar char="§"/>
            </a:pPr>
            <a:r>
              <a:rPr lang="en-US" dirty="0"/>
              <a:t>Student exams will be graded by the teaching assistant</a:t>
            </a:r>
          </a:p>
          <a:p>
            <a:pPr algn="ctr">
              <a:buFont typeface="Wingdings" panose="05000000000000000000" pitchFamily="2" charset="2"/>
              <a:buChar char="§"/>
            </a:pPr>
            <a:r>
              <a:rPr lang="en-US" dirty="0"/>
              <a:t>A final exam will be taken in a face-to-face- classroom environment</a:t>
            </a:r>
          </a:p>
          <a:p>
            <a:pPr algn="ctr">
              <a:buFont typeface="Wingdings" panose="05000000000000000000" pitchFamily="2" charset="2"/>
              <a:buChar char="§"/>
            </a:pPr>
            <a:endParaRPr lang="en-US" dirty="0"/>
          </a:p>
          <a:p>
            <a:pPr marL="0" indent="0" algn="ctr">
              <a:buNone/>
            </a:pPr>
            <a:r>
              <a:rPr lang="en-US" sz="3600" dirty="0"/>
              <a:t>Student Fees</a:t>
            </a:r>
          </a:p>
          <a:p>
            <a:pPr algn="ctr">
              <a:buFont typeface="Wingdings" panose="05000000000000000000" pitchFamily="2" charset="2"/>
              <a:buChar char="§"/>
            </a:pPr>
            <a:r>
              <a:rPr lang="en-US" dirty="0"/>
              <a:t>Students will be required to pay $375 per credit hour</a:t>
            </a:r>
          </a:p>
          <a:p>
            <a:pPr algn="ctr">
              <a:buFont typeface="Wingdings" panose="05000000000000000000" pitchFamily="2" charset="2"/>
              <a:buChar char="§"/>
            </a:pPr>
            <a:r>
              <a:rPr lang="en-US" dirty="0"/>
              <a:t>The total cost to the student will be $1,125 for the course</a:t>
            </a:r>
          </a:p>
        </p:txBody>
      </p:sp>
      <p:pic>
        <p:nvPicPr>
          <p:cNvPr id="4" name="Slide Assess">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2376805" y="5821045"/>
            <a:ext cx="487363" cy="487363"/>
          </a:xfrm>
          <a:prstGeom prst="rect">
            <a:avLst/>
          </a:prstGeom>
        </p:spPr>
      </p:pic>
    </p:spTree>
    <p:extLst>
      <p:ext uri="{BB962C8B-B14F-4D97-AF65-F5344CB8AC3E}">
        <p14:creationId xmlns:p14="http://schemas.microsoft.com/office/powerpoint/2010/main" xmlns="" val="38408535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8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Information</a:t>
            </a:r>
          </a:p>
        </p:txBody>
      </p:sp>
      <p:sp>
        <p:nvSpPr>
          <p:cNvPr id="3" name="Text Placeholder 2"/>
          <p:cNvSpPr>
            <a:spLocks noGrp="1"/>
          </p:cNvSpPr>
          <p:nvPr>
            <p:ph type="body" idx="1"/>
          </p:nvPr>
        </p:nvSpPr>
        <p:spPr/>
        <p:txBody>
          <a:bodyPr/>
          <a:lstStyle/>
          <a:p>
            <a:r>
              <a:rPr lang="en-US" dirty="0"/>
              <a:t>Course Basics</a:t>
            </a:r>
          </a:p>
        </p:txBody>
      </p:sp>
      <p:sp>
        <p:nvSpPr>
          <p:cNvPr id="4" name="Content Placeholder 3"/>
          <p:cNvSpPr>
            <a:spLocks noGrp="1"/>
          </p:cNvSpPr>
          <p:nvPr>
            <p:ph sz="half" idx="2"/>
          </p:nvPr>
        </p:nvSpPr>
        <p:spPr/>
        <p:txBody>
          <a:bodyPr/>
          <a:lstStyle/>
          <a:p>
            <a:pPr>
              <a:buFont typeface="Wingdings" panose="05000000000000000000" pitchFamily="2" charset="2"/>
              <a:buChar char="§"/>
            </a:pPr>
            <a:r>
              <a:rPr lang="en-US" dirty="0"/>
              <a:t>3 credit hours </a:t>
            </a:r>
          </a:p>
          <a:p>
            <a:pPr>
              <a:buFont typeface="Wingdings" panose="05000000000000000000" pitchFamily="2" charset="2"/>
              <a:buChar char="§"/>
            </a:pPr>
            <a:r>
              <a:rPr lang="en-US" dirty="0"/>
              <a:t>150 hours of study time</a:t>
            </a:r>
          </a:p>
          <a:p>
            <a:pPr>
              <a:buFont typeface="Wingdings" panose="05000000000000000000" pitchFamily="2" charset="2"/>
              <a:buChar char="§"/>
            </a:pPr>
            <a:r>
              <a:rPr lang="en-US" dirty="0"/>
              <a:t>15 weeks at 10 hours per week @ offered three times a year</a:t>
            </a:r>
          </a:p>
          <a:p>
            <a:pPr marL="0" indent="0">
              <a:buNone/>
            </a:pPr>
            <a:endParaRPr lang="en-US" dirty="0"/>
          </a:p>
        </p:txBody>
      </p:sp>
      <p:sp>
        <p:nvSpPr>
          <p:cNvPr id="5" name="Text Placeholder 4"/>
          <p:cNvSpPr>
            <a:spLocks noGrp="1"/>
          </p:cNvSpPr>
          <p:nvPr>
            <p:ph type="body" sz="quarter" idx="3"/>
          </p:nvPr>
        </p:nvSpPr>
        <p:spPr/>
        <p:txBody>
          <a:bodyPr/>
          <a:lstStyle/>
          <a:p>
            <a:r>
              <a:rPr lang="en-US" dirty="0"/>
              <a:t>Course Materials</a:t>
            </a:r>
          </a:p>
        </p:txBody>
      </p:sp>
      <p:sp>
        <p:nvSpPr>
          <p:cNvPr id="6" name="Content Placeholder 5"/>
          <p:cNvSpPr>
            <a:spLocks noGrp="1"/>
          </p:cNvSpPr>
          <p:nvPr>
            <p:ph sz="quarter" idx="4"/>
          </p:nvPr>
        </p:nvSpPr>
        <p:spPr/>
        <p:txBody>
          <a:bodyPr>
            <a:normAutofit fontScale="85000" lnSpcReduction="20000"/>
          </a:bodyPr>
          <a:lstStyle/>
          <a:p>
            <a:pPr>
              <a:buFont typeface="Wingdings" panose="05000000000000000000" pitchFamily="2" charset="2"/>
              <a:buChar char="§"/>
            </a:pPr>
            <a:r>
              <a:rPr lang="en-US" dirty="0"/>
              <a:t>content will be accessible online by computer with Internet connection, microphone and audio capabilities. </a:t>
            </a:r>
          </a:p>
          <a:p>
            <a:pPr>
              <a:buFont typeface="Wingdings" panose="05000000000000000000" pitchFamily="2" charset="2"/>
              <a:buChar char="§"/>
            </a:pPr>
            <a:r>
              <a:rPr lang="en-US" dirty="0"/>
              <a:t>The resources will be printed or will be viewed online with a course guide</a:t>
            </a:r>
          </a:p>
          <a:p>
            <a:pPr>
              <a:buFont typeface="Wingdings" panose="05000000000000000000" pitchFamily="2" charset="2"/>
              <a:buChar char="§"/>
            </a:pPr>
            <a:r>
              <a:rPr lang="en-US" dirty="0"/>
              <a:t>Additional texts will be required for the course and the students will be expected to acquire their text books through Amazon book store or any online book store. </a:t>
            </a:r>
          </a:p>
          <a:p>
            <a:pPr>
              <a:buFont typeface="Wingdings" panose="05000000000000000000" pitchFamily="2" charset="2"/>
              <a:buChar char="§"/>
            </a:pPr>
            <a:r>
              <a:rPr lang="en-US" dirty="0"/>
              <a:t>Blackboard will be utilized</a:t>
            </a:r>
          </a:p>
          <a:p>
            <a:endParaRPr lang="en-US" dirty="0"/>
          </a:p>
        </p:txBody>
      </p:sp>
      <p:pic>
        <p:nvPicPr>
          <p:cNvPr id="7" name="Picture 6" descr="external image school-girl-using-computer.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97923" y="4635859"/>
            <a:ext cx="2099143" cy="1606191"/>
          </a:xfrm>
          <a:prstGeom prst="rect">
            <a:avLst/>
          </a:prstGeom>
        </p:spPr>
      </p:pic>
      <p:pic>
        <p:nvPicPr>
          <p:cNvPr id="8" name="Picture 7" descr="klicken Sie auf das Bild um zu beginn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082654" y="551884"/>
            <a:ext cx="2447359" cy="1294379"/>
          </a:xfrm>
          <a:prstGeom prst="rect">
            <a:avLst/>
          </a:prstGeom>
        </p:spPr>
      </p:pic>
      <p:pic>
        <p:nvPicPr>
          <p:cNvPr id="9" name="Course Materials Slide">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5610225" y="6189663"/>
            <a:ext cx="487363" cy="487363"/>
          </a:xfrm>
          <a:prstGeom prst="rect">
            <a:avLst/>
          </a:prstGeom>
        </p:spPr>
      </p:pic>
    </p:spTree>
    <p:extLst>
      <p:ext uri="{BB962C8B-B14F-4D97-AF65-F5344CB8AC3E}">
        <p14:creationId xmlns:p14="http://schemas.microsoft.com/office/powerpoint/2010/main" xmlns="" val="29766642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80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2113</TotalTime>
  <Words>1029</Words>
  <Application>Microsoft Office PowerPoint</Application>
  <PresentationFormat>Custom</PresentationFormat>
  <Paragraphs>102</Paragraphs>
  <Slides>12</Slides>
  <Notes>0</Notes>
  <HiddenSlides>0</HiddenSlides>
  <MMClips>10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Worksheet</vt:lpstr>
      <vt:lpstr>Women Networking with Children Youth Empowerment Services, Inc  Proposal </vt:lpstr>
      <vt:lpstr>Program Overview</vt:lpstr>
      <vt:lpstr>Purpose</vt:lpstr>
      <vt:lpstr>Funding &amp; Profit</vt:lpstr>
      <vt:lpstr>  Example Ingredients and Cost Template Actual Spreadsheet Link  </vt:lpstr>
      <vt:lpstr>Reliability &amp; Analysis</vt:lpstr>
      <vt:lpstr>Processes &amp; Issues</vt:lpstr>
      <vt:lpstr>Student Support Structure</vt:lpstr>
      <vt:lpstr>Course Information</vt:lpstr>
      <vt:lpstr>Novelty of Web Based Learning</vt:lpstr>
      <vt:lpstr>Conclusion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SOLUTION</dc:title>
  <dc:creator>Debra Farmer</dc:creator>
  <cp:lastModifiedBy>Julia</cp:lastModifiedBy>
  <cp:revision>97</cp:revision>
  <cp:lastPrinted>2016-04-19T19:10:48Z</cp:lastPrinted>
  <dcterms:created xsi:type="dcterms:W3CDTF">2016-04-07T18:35:06Z</dcterms:created>
  <dcterms:modified xsi:type="dcterms:W3CDTF">2016-04-21T05:58:33Z</dcterms:modified>
</cp:coreProperties>
</file>